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0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2E3C1-08A5-43FE-BD9B-E0525756EE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B3B5A7-5EB4-44CE-B8BE-0EAD0BC89E6E}">
      <dgm:prSet/>
      <dgm:spPr/>
      <dgm:t>
        <a:bodyPr/>
        <a:lstStyle/>
        <a:p>
          <a:r>
            <a:rPr lang="en-US"/>
            <a:t>- 3,000 customer records with 25 attributes</a:t>
          </a:r>
        </a:p>
      </dgm:t>
    </dgm:pt>
    <dgm:pt modelId="{16287576-0939-4A4B-A014-2F25D0CD4F81}" type="parTrans" cxnId="{357584A9-09C0-4A97-BCE6-13134D0DC4A2}">
      <dgm:prSet/>
      <dgm:spPr/>
      <dgm:t>
        <a:bodyPr/>
        <a:lstStyle/>
        <a:p>
          <a:endParaRPr lang="en-US"/>
        </a:p>
      </dgm:t>
    </dgm:pt>
    <dgm:pt modelId="{F16CCB26-1686-41EA-843C-EA818A260E89}" type="sibTrans" cxnId="{357584A9-09C0-4A97-BCE6-13134D0DC4A2}">
      <dgm:prSet/>
      <dgm:spPr/>
      <dgm:t>
        <a:bodyPr/>
        <a:lstStyle/>
        <a:p>
          <a:endParaRPr lang="en-US"/>
        </a:p>
      </dgm:t>
    </dgm:pt>
    <dgm:pt modelId="{B0733F2F-4346-468D-BF37-F8839CA05D1E}">
      <dgm:prSet/>
      <dgm:spPr/>
      <dgm:t>
        <a:bodyPr/>
        <a:lstStyle/>
        <a:p>
          <a:r>
            <a:rPr lang="en-US"/>
            <a:t>- Key fields: Age, Risk, Income, Loans, Deposits, Gender</a:t>
          </a:r>
        </a:p>
      </dgm:t>
    </dgm:pt>
    <dgm:pt modelId="{DDDC7C89-3537-4254-8093-EF09F95941B7}" type="parTrans" cxnId="{EB3F89D5-5A90-45DA-8B5E-C5E11DD26A5D}">
      <dgm:prSet/>
      <dgm:spPr/>
      <dgm:t>
        <a:bodyPr/>
        <a:lstStyle/>
        <a:p>
          <a:endParaRPr lang="en-US"/>
        </a:p>
      </dgm:t>
    </dgm:pt>
    <dgm:pt modelId="{E20E8F1F-F37A-4399-B20A-B9367D15E3FC}" type="sibTrans" cxnId="{EB3F89D5-5A90-45DA-8B5E-C5E11DD26A5D}">
      <dgm:prSet/>
      <dgm:spPr/>
      <dgm:t>
        <a:bodyPr/>
        <a:lstStyle/>
        <a:p>
          <a:endParaRPr lang="en-US"/>
        </a:p>
      </dgm:t>
    </dgm:pt>
    <dgm:pt modelId="{E3E42247-F5C8-443E-8EB4-6575E72A4F2D}">
      <dgm:prSet/>
      <dgm:spPr/>
      <dgm:t>
        <a:bodyPr/>
        <a:lstStyle/>
        <a:p>
          <a:r>
            <a:rPr lang="en-US" dirty="0"/>
            <a:t>- Source: Extracted CSV File data into MYSQL Database </a:t>
          </a:r>
        </a:p>
      </dgm:t>
    </dgm:pt>
    <dgm:pt modelId="{3086EA8A-413A-431C-A408-D0C1EB562BDD}" type="parTrans" cxnId="{B527C896-71E8-4F76-BC8B-0689C8ADB9DA}">
      <dgm:prSet/>
      <dgm:spPr/>
      <dgm:t>
        <a:bodyPr/>
        <a:lstStyle/>
        <a:p>
          <a:endParaRPr lang="en-US"/>
        </a:p>
      </dgm:t>
    </dgm:pt>
    <dgm:pt modelId="{13434A40-D949-4081-9EEA-BB1D4E7EFCB8}" type="sibTrans" cxnId="{B527C896-71E8-4F76-BC8B-0689C8ADB9DA}">
      <dgm:prSet/>
      <dgm:spPr/>
      <dgm:t>
        <a:bodyPr/>
        <a:lstStyle/>
        <a:p>
          <a:endParaRPr lang="en-US"/>
        </a:p>
      </dgm:t>
    </dgm:pt>
    <dgm:pt modelId="{270DD7DE-9FF8-4479-A26C-1783729CA323}">
      <dgm:prSet/>
      <dgm:spPr/>
      <dgm:t>
        <a:bodyPr/>
        <a:lstStyle/>
        <a:p>
          <a:r>
            <a:rPr lang="en-US"/>
            <a:t>- Tools used: Power BI, DAX, Excel</a:t>
          </a:r>
          <a:r>
            <a:rPr lang="en-IN"/>
            <a:t>, Python for Exploratory Data Analysis and MY SQL  </a:t>
          </a:r>
          <a:endParaRPr lang="en-US"/>
        </a:p>
      </dgm:t>
    </dgm:pt>
    <dgm:pt modelId="{1610E742-3FED-4994-AB08-B777C0E45CEC}" type="parTrans" cxnId="{C636BED7-337A-489D-B2D8-073EB0B36A16}">
      <dgm:prSet/>
      <dgm:spPr/>
      <dgm:t>
        <a:bodyPr/>
        <a:lstStyle/>
        <a:p>
          <a:endParaRPr lang="en-US"/>
        </a:p>
      </dgm:t>
    </dgm:pt>
    <dgm:pt modelId="{C72B4980-2368-4B26-8D4D-372F7B1512A2}" type="sibTrans" cxnId="{C636BED7-337A-489D-B2D8-073EB0B36A16}">
      <dgm:prSet/>
      <dgm:spPr/>
      <dgm:t>
        <a:bodyPr/>
        <a:lstStyle/>
        <a:p>
          <a:endParaRPr lang="en-US"/>
        </a:p>
      </dgm:t>
    </dgm:pt>
    <dgm:pt modelId="{F5C0AAD8-D4C7-4E7F-97A3-629D8846B3C5}" type="pres">
      <dgm:prSet presAssocID="{72F2E3C1-08A5-43FE-BD9B-E0525756EE51}" presName="root" presStyleCnt="0">
        <dgm:presLayoutVars>
          <dgm:dir/>
          <dgm:resizeHandles val="exact"/>
        </dgm:presLayoutVars>
      </dgm:prSet>
      <dgm:spPr/>
    </dgm:pt>
    <dgm:pt modelId="{3E779CEB-5BB1-4EB5-B333-A50175C7714C}" type="pres">
      <dgm:prSet presAssocID="{F5B3B5A7-5EB4-44CE-B8BE-0EAD0BC89E6E}" presName="compNode" presStyleCnt="0"/>
      <dgm:spPr/>
    </dgm:pt>
    <dgm:pt modelId="{3EE4757A-3FAA-4850-BA53-45E541C98460}" type="pres">
      <dgm:prSet presAssocID="{F5B3B5A7-5EB4-44CE-B8BE-0EAD0BC89E6E}" presName="bgRect" presStyleLbl="bgShp" presStyleIdx="0" presStyleCnt="4"/>
      <dgm:spPr/>
    </dgm:pt>
    <dgm:pt modelId="{CA736315-262B-408A-B8CC-4B9516EA4163}" type="pres">
      <dgm:prSet presAssocID="{F5B3B5A7-5EB4-44CE-B8BE-0EAD0BC89E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09847EC-3B7A-4032-B8F1-97DF7FE86B27}" type="pres">
      <dgm:prSet presAssocID="{F5B3B5A7-5EB4-44CE-B8BE-0EAD0BC89E6E}" presName="spaceRect" presStyleCnt="0"/>
      <dgm:spPr/>
    </dgm:pt>
    <dgm:pt modelId="{680FFECE-6EA5-4288-A864-F0C3241997E1}" type="pres">
      <dgm:prSet presAssocID="{F5B3B5A7-5EB4-44CE-B8BE-0EAD0BC89E6E}" presName="parTx" presStyleLbl="revTx" presStyleIdx="0" presStyleCnt="4">
        <dgm:presLayoutVars>
          <dgm:chMax val="0"/>
          <dgm:chPref val="0"/>
        </dgm:presLayoutVars>
      </dgm:prSet>
      <dgm:spPr/>
    </dgm:pt>
    <dgm:pt modelId="{FE4B767D-0AAF-4657-9C7C-026D2838DAE7}" type="pres">
      <dgm:prSet presAssocID="{F16CCB26-1686-41EA-843C-EA818A260E89}" presName="sibTrans" presStyleCnt="0"/>
      <dgm:spPr/>
    </dgm:pt>
    <dgm:pt modelId="{60869536-88D1-44BE-8824-EC5AE52CD701}" type="pres">
      <dgm:prSet presAssocID="{B0733F2F-4346-468D-BF37-F8839CA05D1E}" presName="compNode" presStyleCnt="0"/>
      <dgm:spPr/>
    </dgm:pt>
    <dgm:pt modelId="{398B077E-C8BD-4D98-8FBE-A0850CF5ED6D}" type="pres">
      <dgm:prSet presAssocID="{B0733F2F-4346-468D-BF37-F8839CA05D1E}" presName="bgRect" presStyleLbl="bgShp" presStyleIdx="1" presStyleCnt="4"/>
      <dgm:spPr/>
    </dgm:pt>
    <dgm:pt modelId="{E6924793-0B2D-4E99-AEF5-AF4BD4A83D82}" type="pres">
      <dgm:prSet presAssocID="{B0733F2F-4346-468D-BF37-F8839CA05D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D0E25ECA-3D06-423F-AF06-E9646A1DA41D}" type="pres">
      <dgm:prSet presAssocID="{B0733F2F-4346-468D-BF37-F8839CA05D1E}" presName="spaceRect" presStyleCnt="0"/>
      <dgm:spPr/>
    </dgm:pt>
    <dgm:pt modelId="{B5CA9A91-A3E2-4EFD-A26E-D29693C6125A}" type="pres">
      <dgm:prSet presAssocID="{B0733F2F-4346-468D-BF37-F8839CA05D1E}" presName="parTx" presStyleLbl="revTx" presStyleIdx="1" presStyleCnt="4">
        <dgm:presLayoutVars>
          <dgm:chMax val="0"/>
          <dgm:chPref val="0"/>
        </dgm:presLayoutVars>
      </dgm:prSet>
      <dgm:spPr/>
    </dgm:pt>
    <dgm:pt modelId="{CEF3E137-B479-48BC-94E1-DABF13D3FBC5}" type="pres">
      <dgm:prSet presAssocID="{E20E8F1F-F37A-4399-B20A-B9367D15E3FC}" presName="sibTrans" presStyleCnt="0"/>
      <dgm:spPr/>
    </dgm:pt>
    <dgm:pt modelId="{2FE8E4D8-E0A4-483E-B962-5DA222F7F388}" type="pres">
      <dgm:prSet presAssocID="{E3E42247-F5C8-443E-8EB4-6575E72A4F2D}" presName="compNode" presStyleCnt="0"/>
      <dgm:spPr/>
    </dgm:pt>
    <dgm:pt modelId="{2620FBAE-360E-441B-A8FB-8239813048F3}" type="pres">
      <dgm:prSet presAssocID="{E3E42247-F5C8-443E-8EB4-6575E72A4F2D}" presName="bgRect" presStyleLbl="bgShp" presStyleIdx="2" presStyleCnt="4"/>
      <dgm:spPr/>
    </dgm:pt>
    <dgm:pt modelId="{0C87E9DB-BDF8-4969-8DAF-D536B576AD35}" type="pres">
      <dgm:prSet presAssocID="{E3E42247-F5C8-443E-8EB4-6575E72A4F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CB769C29-53B0-4D12-95D4-8D134A3E8B4D}" type="pres">
      <dgm:prSet presAssocID="{E3E42247-F5C8-443E-8EB4-6575E72A4F2D}" presName="spaceRect" presStyleCnt="0"/>
      <dgm:spPr/>
    </dgm:pt>
    <dgm:pt modelId="{69DE9566-16EE-4BFE-B7B3-00B2222478B0}" type="pres">
      <dgm:prSet presAssocID="{E3E42247-F5C8-443E-8EB4-6575E72A4F2D}" presName="parTx" presStyleLbl="revTx" presStyleIdx="2" presStyleCnt="4">
        <dgm:presLayoutVars>
          <dgm:chMax val="0"/>
          <dgm:chPref val="0"/>
        </dgm:presLayoutVars>
      </dgm:prSet>
      <dgm:spPr/>
    </dgm:pt>
    <dgm:pt modelId="{DC63DD80-9E92-4CB1-8E79-395E3A7F83DE}" type="pres">
      <dgm:prSet presAssocID="{13434A40-D949-4081-9EEA-BB1D4E7EFCB8}" presName="sibTrans" presStyleCnt="0"/>
      <dgm:spPr/>
    </dgm:pt>
    <dgm:pt modelId="{7186C7B9-F5CF-480F-ADBB-B2005F6999A5}" type="pres">
      <dgm:prSet presAssocID="{270DD7DE-9FF8-4479-A26C-1783729CA323}" presName="compNode" presStyleCnt="0"/>
      <dgm:spPr/>
    </dgm:pt>
    <dgm:pt modelId="{1D7DCE2A-C020-46E6-A70A-CD7BDBB4B82B}" type="pres">
      <dgm:prSet presAssocID="{270DD7DE-9FF8-4479-A26C-1783729CA323}" presName="bgRect" presStyleLbl="bgShp" presStyleIdx="3" presStyleCnt="4"/>
      <dgm:spPr/>
    </dgm:pt>
    <dgm:pt modelId="{777F7702-84B0-4FD1-B9DE-C8F8FC23FD44}" type="pres">
      <dgm:prSet presAssocID="{270DD7DE-9FF8-4479-A26C-1783729CA32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A424BB-028D-4544-AF5D-29A29FF7D7D7}" type="pres">
      <dgm:prSet presAssocID="{270DD7DE-9FF8-4479-A26C-1783729CA323}" presName="spaceRect" presStyleCnt="0"/>
      <dgm:spPr/>
    </dgm:pt>
    <dgm:pt modelId="{E7DE54F2-0CAF-4A7F-A1A7-87CEF46A1444}" type="pres">
      <dgm:prSet presAssocID="{270DD7DE-9FF8-4479-A26C-1783729CA32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053FA1B-36C1-4D91-8BAF-0A94C63B42BE}" type="presOf" srcId="{E3E42247-F5C8-443E-8EB4-6575E72A4F2D}" destId="{69DE9566-16EE-4BFE-B7B3-00B2222478B0}" srcOrd="0" destOrd="0" presId="urn:microsoft.com/office/officeart/2018/2/layout/IconVerticalSolidList"/>
    <dgm:cxn modelId="{2B6D4335-39ED-4007-B9D4-A09C9D733AE5}" type="presOf" srcId="{72F2E3C1-08A5-43FE-BD9B-E0525756EE51}" destId="{F5C0AAD8-D4C7-4E7F-97A3-629D8846B3C5}" srcOrd="0" destOrd="0" presId="urn:microsoft.com/office/officeart/2018/2/layout/IconVerticalSolidList"/>
    <dgm:cxn modelId="{48BBD75E-3344-4BAF-A7DF-F14FDEFD6620}" type="presOf" srcId="{B0733F2F-4346-468D-BF37-F8839CA05D1E}" destId="{B5CA9A91-A3E2-4EFD-A26E-D29693C6125A}" srcOrd="0" destOrd="0" presId="urn:microsoft.com/office/officeart/2018/2/layout/IconVerticalSolidList"/>
    <dgm:cxn modelId="{C47A4070-4808-4D6C-BDCD-83397B26CAFA}" type="presOf" srcId="{F5B3B5A7-5EB4-44CE-B8BE-0EAD0BC89E6E}" destId="{680FFECE-6EA5-4288-A864-F0C3241997E1}" srcOrd="0" destOrd="0" presId="urn:microsoft.com/office/officeart/2018/2/layout/IconVerticalSolidList"/>
    <dgm:cxn modelId="{B527C896-71E8-4F76-BC8B-0689C8ADB9DA}" srcId="{72F2E3C1-08A5-43FE-BD9B-E0525756EE51}" destId="{E3E42247-F5C8-443E-8EB4-6575E72A4F2D}" srcOrd="2" destOrd="0" parTransId="{3086EA8A-413A-431C-A408-D0C1EB562BDD}" sibTransId="{13434A40-D949-4081-9EEA-BB1D4E7EFCB8}"/>
    <dgm:cxn modelId="{0732BF9B-E40B-4AB2-8E14-DE4A28E9D2E3}" type="presOf" srcId="{270DD7DE-9FF8-4479-A26C-1783729CA323}" destId="{E7DE54F2-0CAF-4A7F-A1A7-87CEF46A1444}" srcOrd="0" destOrd="0" presId="urn:microsoft.com/office/officeart/2018/2/layout/IconVerticalSolidList"/>
    <dgm:cxn modelId="{357584A9-09C0-4A97-BCE6-13134D0DC4A2}" srcId="{72F2E3C1-08A5-43FE-BD9B-E0525756EE51}" destId="{F5B3B5A7-5EB4-44CE-B8BE-0EAD0BC89E6E}" srcOrd="0" destOrd="0" parTransId="{16287576-0939-4A4B-A014-2F25D0CD4F81}" sibTransId="{F16CCB26-1686-41EA-843C-EA818A260E89}"/>
    <dgm:cxn modelId="{EB3F89D5-5A90-45DA-8B5E-C5E11DD26A5D}" srcId="{72F2E3C1-08A5-43FE-BD9B-E0525756EE51}" destId="{B0733F2F-4346-468D-BF37-F8839CA05D1E}" srcOrd="1" destOrd="0" parTransId="{DDDC7C89-3537-4254-8093-EF09F95941B7}" sibTransId="{E20E8F1F-F37A-4399-B20A-B9367D15E3FC}"/>
    <dgm:cxn modelId="{C636BED7-337A-489D-B2D8-073EB0B36A16}" srcId="{72F2E3C1-08A5-43FE-BD9B-E0525756EE51}" destId="{270DD7DE-9FF8-4479-A26C-1783729CA323}" srcOrd="3" destOrd="0" parTransId="{1610E742-3FED-4994-AB08-B777C0E45CEC}" sibTransId="{C72B4980-2368-4B26-8D4D-372F7B1512A2}"/>
    <dgm:cxn modelId="{8C10DBD9-992D-46EA-9F3E-23B31A733512}" type="presParOf" srcId="{F5C0AAD8-D4C7-4E7F-97A3-629D8846B3C5}" destId="{3E779CEB-5BB1-4EB5-B333-A50175C7714C}" srcOrd="0" destOrd="0" presId="urn:microsoft.com/office/officeart/2018/2/layout/IconVerticalSolidList"/>
    <dgm:cxn modelId="{6EE40040-0310-470C-B0ED-3266C67A1974}" type="presParOf" srcId="{3E779CEB-5BB1-4EB5-B333-A50175C7714C}" destId="{3EE4757A-3FAA-4850-BA53-45E541C98460}" srcOrd="0" destOrd="0" presId="urn:microsoft.com/office/officeart/2018/2/layout/IconVerticalSolidList"/>
    <dgm:cxn modelId="{05BA8780-0C83-4AA7-BA17-57F6137C0C61}" type="presParOf" srcId="{3E779CEB-5BB1-4EB5-B333-A50175C7714C}" destId="{CA736315-262B-408A-B8CC-4B9516EA4163}" srcOrd="1" destOrd="0" presId="urn:microsoft.com/office/officeart/2018/2/layout/IconVerticalSolidList"/>
    <dgm:cxn modelId="{4027490B-0334-4D62-A9D2-26B25B1BB277}" type="presParOf" srcId="{3E779CEB-5BB1-4EB5-B333-A50175C7714C}" destId="{509847EC-3B7A-4032-B8F1-97DF7FE86B27}" srcOrd="2" destOrd="0" presId="urn:microsoft.com/office/officeart/2018/2/layout/IconVerticalSolidList"/>
    <dgm:cxn modelId="{B8D0B606-096F-4C62-A924-70DBAA1263C9}" type="presParOf" srcId="{3E779CEB-5BB1-4EB5-B333-A50175C7714C}" destId="{680FFECE-6EA5-4288-A864-F0C3241997E1}" srcOrd="3" destOrd="0" presId="urn:microsoft.com/office/officeart/2018/2/layout/IconVerticalSolidList"/>
    <dgm:cxn modelId="{C0DD288D-0E91-44B3-9C28-B368A7FF168F}" type="presParOf" srcId="{F5C0AAD8-D4C7-4E7F-97A3-629D8846B3C5}" destId="{FE4B767D-0AAF-4657-9C7C-026D2838DAE7}" srcOrd="1" destOrd="0" presId="urn:microsoft.com/office/officeart/2018/2/layout/IconVerticalSolidList"/>
    <dgm:cxn modelId="{33404095-6B8D-4194-9A9B-77F649BAD269}" type="presParOf" srcId="{F5C0AAD8-D4C7-4E7F-97A3-629D8846B3C5}" destId="{60869536-88D1-44BE-8824-EC5AE52CD701}" srcOrd="2" destOrd="0" presId="urn:microsoft.com/office/officeart/2018/2/layout/IconVerticalSolidList"/>
    <dgm:cxn modelId="{A1F0B0AA-E57C-407A-A5CB-B21E0DCF92E2}" type="presParOf" srcId="{60869536-88D1-44BE-8824-EC5AE52CD701}" destId="{398B077E-C8BD-4D98-8FBE-A0850CF5ED6D}" srcOrd="0" destOrd="0" presId="urn:microsoft.com/office/officeart/2018/2/layout/IconVerticalSolidList"/>
    <dgm:cxn modelId="{FE802D20-BFBB-48C9-BFE9-45596643557F}" type="presParOf" srcId="{60869536-88D1-44BE-8824-EC5AE52CD701}" destId="{E6924793-0B2D-4E99-AEF5-AF4BD4A83D82}" srcOrd="1" destOrd="0" presId="urn:microsoft.com/office/officeart/2018/2/layout/IconVerticalSolidList"/>
    <dgm:cxn modelId="{BB303B3C-3D49-478D-9209-7F740226AF13}" type="presParOf" srcId="{60869536-88D1-44BE-8824-EC5AE52CD701}" destId="{D0E25ECA-3D06-423F-AF06-E9646A1DA41D}" srcOrd="2" destOrd="0" presId="urn:microsoft.com/office/officeart/2018/2/layout/IconVerticalSolidList"/>
    <dgm:cxn modelId="{D31B3BDF-AE2B-49A6-A195-F3922BA7FCD6}" type="presParOf" srcId="{60869536-88D1-44BE-8824-EC5AE52CD701}" destId="{B5CA9A91-A3E2-4EFD-A26E-D29693C6125A}" srcOrd="3" destOrd="0" presId="urn:microsoft.com/office/officeart/2018/2/layout/IconVerticalSolidList"/>
    <dgm:cxn modelId="{296068F4-772C-4243-8427-413A8636E5B4}" type="presParOf" srcId="{F5C0AAD8-D4C7-4E7F-97A3-629D8846B3C5}" destId="{CEF3E137-B479-48BC-94E1-DABF13D3FBC5}" srcOrd="3" destOrd="0" presId="urn:microsoft.com/office/officeart/2018/2/layout/IconVerticalSolidList"/>
    <dgm:cxn modelId="{D6DB63A8-D44F-4240-A08D-BF50F8562464}" type="presParOf" srcId="{F5C0AAD8-D4C7-4E7F-97A3-629D8846B3C5}" destId="{2FE8E4D8-E0A4-483E-B962-5DA222F7F388}" srcOrd="4" destOrd="0" presId="urn:microsoft.com/office/officeart/2018/2/layout/IconVerticalSolidList"/>
    <dgm:cxn modelId="{1EEF02D0-7622-41E5-B1C0-FC28A2C6E619}" type="presParOf" srcId="{2FE8E4D8-E0A4-483E-B962-5DA222F7F388}" destId="{2620FBAE-360E-441B-A8FB-8239813048F3}" srcOrd="0" destOrd="0" presId="urn:microsoft.com/office/officeart/2018/2/layout/IconVerticalSolidList"/>
    <dgm:cxn modelId="{1967F4C6-1786-48AB-A58C-C1B5BBB37085}" type="presParOf" srcId="{2FE8E4D8-E0A4-483E-B962-5DA222F7F388}" destId="{0C87E9DB-BDF8-4969-8DAF-D536B576AD35}" srcOrd="1" destOrd="0" presId="urn:microsoft.com/office/officeart/2018/2/layout/IconVerticalSolidList"/>
    <dgm:cxn modelId="{1E502065-D1E6-4ED2-A1D5-35B6AB82EFED}" type="presParOf" srcId="{2FE8E4D8-E0A4-483E-B962-5DA222F7F388}" destId="{CB769C29-53B0-4D12-95D4-8D134A3E8B4D}" srcOrd="2" destOrd="0" presId="urn:microsoft.com/office/officeart/2018/2/layout/IconVerticalSolidList"/>
    <dgm:cxn modelId="{490DE620-CE18-469A-BC0F-E49FEDC53AD4}" type="presParOf" srcId="{2FE8E4D8-E0A4-483E-B962-5DA222F7F388}" destId="{69DE9566-16EE-4BFE-B7B3-00B2222478B0}" srcOrd="3" destOrd="0" presId="urn:microsoft.com/office/officeart/2018/2/layout/IconVerticalSolidList"/>
    <dgm:cxn modelId="{D95F8E2B-0CF7-4CF4-B47C-1A3E0C9F95DB}" type="presParOf" srcId="{F5C0AAD8-D4C7-4E7F-97A3-629D8846B3C5}" destId="{DC63DD80-9E92-4CB1-8E79-395E3A7F83DE}" srcOrd="5" destOrd="0" presId="urn:microsoft.com/office/officeart/2018/2/layout/IconVerticalSolidList"/>
    <dgm:cxn modelId="{24C88716-0EB6-4146-8D5A-3DE682AF4BB7}" type="presParOf" srcId="{F5C0AAD8-D4C7-4E7F-97A3-629D8846B3C5}" destId="{7186C7B9-F5CF-480F-ADBB-B2005F6999A5}" srcOrd="6" destOrd="0" presId="urn:microsoft.com/office/officeart/2018/2/layout/IconVerticalSolidList"/>
    <dgm:cxn modelId="{AE3A077E-EA4B-42F1-813F-2DDFBC888A25}" type="presParOf" srcId="{7186C7B9-F5CF-480F-ADBB-B2005F6999A5}" destId="{1D7DCE2A-C020-46E6-A70A-CD7BDBB4B82B}" srcOrd="0" destOrd="0" presId="urn:microsoft.com/office/officeart/2018/2/layout/IconVerticalSolidList"/>
    <dgm:cxn modelId="{E84B5D44-747B-4229-A891-6743B87BC492}" type="presParOf" srcId="{7186C7B9-F5CF-480F-ADBB-B2005F6999A5}" destId="{777F7702-84B0-4FD1-B9DE-C8F8FC23FD44}" srcOrd="1" destOrd="0" presId="urn:microsoft.com/office/officeart/2018/2/layout/IconVerticalSolidList"/>
    <dgm:cxn modelId="{D4A9DCAA-B451-4F8C-B808-85EE7EE736DA}" type="presParOf" srcId="{7186C7B9-F5CF-480F-ADBB-B2005F6999A5}" destId="{5CA424BB-028D-4544-AF5D-29A29FF7D7D7}" srcOrd="2" destOrd="0" presId="urn:microsoft.com/office/officeart/2018/2/layout/IconVerticalSolidList"/>
    <dgm:cxn modelId="{E268EC46-3DC0-4B34-99D7-9D34637CFFC7}" type="presParOf" srcId="{7186C7B9-F5CF-480F-ADBB-B2005F6999A5}" destId="{E7DE54F2-0CAF-4A7F-A1A7-87CEF46A14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4757A-3FAA-4850-BA53-45E541C98460}">
      <dsp:nvSpPr>
        <dsp:cNvPr id="0" name=""/>
        <dsp:cNvSpPr/>
      </dsp:nvSpPr>
      <dsp:spPr>
        <a:xfrm>
          <a:off x="0" y="2344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36315-262B-408A-B8CC-4B9516EA4163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FFECE-6EA5-4288-A864-F0C3241997E1}">
      <dsp:nvSpPr>
        <dsp:cNvPr id="0" name=""/>
        <dsp:cNvSpPr/>
      </dsp:nvSpPr>
      <dsp:spPr>
        <a:xfrm>
          <a:off x="1372680" y="2344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- 3,000 customer records with 25 attributes</a:t>
          </a:r>
        </a:p>
      </dsp:txBody>
      <dsp:txXfrm>
        <a:off x="1372680" y="2344"/>
        <a:ext cx="3725575" cy="1188467"/>
      </dsp:txXfrm>
    </dsp:sp>
    <dsp:sp modelId="{398B077E-C8BD-4D98-8FBE-A0850CF5ED6D}">
      <dsp:nvSpPr>
        <dsp:cNvPr id="0" name=""/>
        <dsp:cNvSpPr/>
      </dsp:nvSpPr>
      <dsp:spPr>
        <a:xfrm>
          <a:off x="0" y="1487929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24793-0B2D-4E99-AEF5-AF4BD4A83D82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A9A91-A3E2-4EFD-A26E-D29693C6125A}">
      <dsp:nvSpPr>
        <dsp:cNvPr id="0" name=""/>
        <dsp:cNvSpPr/>
      </dsp:nvSpPr>
      <dsp:spPr>
        <a:xfrm>
          <a:off x="1372680" y="1487929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Key fields: Age, Risk, Income, Loans, Deposits, Gender</a:t>
          </a:r>
        </a:p>
      </dsp:txBody>
      <dsp:txXfrm>
        <a:off x="1372680" y="1487929"/>
        <a:ext cx="3725575" cy="1188467"/>
      </dsp:txXfrm>
    </dsp:sp>
    <dsp:sp modelId="{2620FBAE-360E-441B-A8FB-8239813048F3}">
      <dsp:nvSpPr>
        <dsp:cNvPr id="0" name=""/>
        <dsp:cNvSpPr/>
      </dsp:nvSpPr>
      <dsp:spPr>
        <a:xfrm>
          <a:off x="0" y="2973514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7E9DB-BDF8-4969-8DAF-D536B576AD35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DE9566-16EE-4BFE-B7B3-00B2222478B0}">
      <dsp:nvSpPr>
        <dsp:cNvPr id="0" name=""/>
        <dsp:cNvSpPr/>
      </dsp:nvSpPr>
      <dsp:spPr>
        <a:xfrm>
          <a:off x="1372680" y="2973514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- Source: Extracted CSV File data into MYSQL Database </a:t>
          </a:r>
        </a:p>
      </dsp:txBody>
      <dsp:txXfrm>
        <a:off x="1372680" y="2973514"/>
        <a:ext cx="3725575" cy="1188467"/>
      </dsp:txXfrm>
    </dsp:sp>
    <dsp:sp modelId="{1D7DCE2A-C020-46E6-A70A-CD7BDBB4B82B}">
      <dsp:nvSpPr>
        <dsp:cNvPr id="0" name=""/>
        <dsp:cNvSpPr/>
      </dsp:nvSpPr>
      <dsp:spPr>
        <a:xfrm>
          <a:off x="0" y="4459099"/>
          <a:ext cx="5098256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F7702-84B0-4FD1-B9DE-C8F8FC23FD44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E54F2-0CAF-4A7F-A1A7-87CEF46A1444}">
      <dsp:nvSpPr>
        <dsp:cNvPr id="0" name=""/>
        <dsp:cNvSpPr/>
      </dsp:nvSpPr>
      <dsp:spPr>
        <a:xfrm>
          <a:off x="1372680" y="4459099"/>
          <a:ext cx="3725575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Tools used: Power BI, DAX, Excel</a:t>
          </a:r>
          <a:r>
            <a:rPr lang="en-IN" sz="2200" kern="1200"/>
            <a:t>, Python for Exploratory Data Analysis and MY SQL  </a:t>
          </a:r>
          <a:endParaRPr lang="en-US" sz="2200" kern="1200"/>
        </a:p>
      </dsp:txBody>
      <dsp:txXfrm>
        <a:off x="1372680" y="4459099"/>
        <a:ext cx="3725575" cy="1188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60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0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6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4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7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7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9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1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3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2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0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65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17" y="3608803"/>
            <a:ext cx="8181805" cy="165462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End-to-End Banking Dashboard using Power BI, Python, SQL and MS Excel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1105" y="5496089"/>
            <a:ext cx="7217228" cy="77174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Exploratory Data Analysis Project |2025 </a:t>
            </a:r>
          </a:p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By:</a:t>
            </a:r>
          </a:p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Haritha </a:t>
            </a:r>
            <a:r>
              <a:rPr lang="en-US" sz="900" dirty="0" err="1">
                <a:solidFill>
                  <a:schemeClr val="tx2">
                    <a:lumMod val="75000"/>
                  </a:schemeClr>
                </a:solidFill>
              </a:rPr>
              <a:t>Mohanavel</a:t>
            </a:r>
            <a:endParaRPr lang="en-US" sz="9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79AE1759-ECA6-3210-7A93-2D166E13D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/>
        </p:blipFill>
        <p:spPr>
          <a:xfrm>
            <a:off x="1142896" y="878206"/>
            <a:ext cx="6853646" cy="26025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6369" y="5433708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03CF1B-3D08-4C0E-A59F-2D6FDF9C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rgbClr val="0F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CCB926-277C-4D2C-9FA9-BD6F375E6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3B3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382265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rPr lang="en-IN" dirty="0"/>
              <a:t>Summary </a:t>
            </a:r>
            <a:r>
              <a:rPr dirty="0"/>
              <a:t>Insights</a:t>
            </a:r>
            <a:r>
              <a:rPr lang="en-IN" dirty="0"/>
              <a:t> Dashboard</a:t>
            </a:r>
            <a:endParaRPr dirty="0"/>
          </a:p>
        </p:txBody>
      </p:sp>
      <p:pic>
        <p:nvPicPr>
          <p:cNvPr id="3" name="Picture 2" descr="Screenshot 2025-03-30 1218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4" y="890451"/>
            <a:ext cx="8970576" cy="50770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Learnings &amp;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- Built DAX measures to calculate KPIs</a:t>
            </a:r>
          </a:p>
          <a:p>
            <a:r>
              <a:rPr lang="en-IN" dirty="0"/>
              <a:t>- Used slicers and filters for interactivity</a:t>
            </a:r>
          </a:p>
          <a:p>
            <a:r>
              <a:rPr lang="en-IN" dirty="0"/>
              <a:t>- Connected CSV data to MySQL database for structured storage</a:t>
            </a:r>
          </a:p>
          <a:p>
            <a:r>
              <a:rPr lang="en-IN" dirty="0"/>
              <a:t>- Performed exploratory analysis using Pandas, NumPy, Matplotlib, and Seaborn</a:t>
            </a:r>
          </a:p>
          <a:p>
            <a:r>
              <a:rPr lang="en-IN" dirty="0"/>
              <a:t>- Developed business storytelling with engaging visuals</a:t>
            </a:r>
          </a:p>
          <a:p>
            <a:r>
              <a:rPr lang="en-IN" dirty="0"/>
              <a:t>- Tools: Power BI, MySQL, Python, Excel, DAX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Connect With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📌 Let’s connect if you liked this project!</a:t>
            </a:r>
          </a:p>
          <a:p>
            <a:endParaRPr dirty="0"/>
          </a:p>
          <a:p>
            <a:r>
              <a:rPr dirty="0"/>
              <a:t>- </a:t>
            </a:r>
            <a:r>
              <a:rPr b="1" dirty="0"/>
              <a:t>LinkedIn: </a:t>
            </a:r>
            <a:r>
              <a:rPr dirty="0"/>
              <a:t>[</a:t>
            </a:r>
            <a:r>
              <a:rPr lang="en-IN" dirty="0"/>
              <a:t>https://www.linkedin.com/in/haritha-mohanavel-37661728b/</a:t>
            </a:r>
            <a:r>
              <a:rPr dirty="0"/>
              <a:t>]</a:t>
            </a:r>
          </a:p>
          <a:p>
            <a:r>
              <a:rPr dirty="0"/>
              <a:t>- </a:t>
            </a:r>
            <a:r>
              <a:rPr b="1" dirty="0"/>
              <a:t>Email: </a:t>
            </a:r>
            <a:r>
              <a:rPr dirty="0"/>
              <a:t>[</a:t>
            </a:r>
            <a:r>
              <a:rPr lang="en-IN" dirty="0"/>
              <a:t>harithamohanavel08@gmail.com</a:t>
            </a:r>
            <a:r>
              <a:rPr dirty="0"/>
              <a:t>]</a:t>
            </a:r>
            <a:endParaRPr lang="en-IN" dirty="0"/>
          </a:p>
          <a:p>
            <a:r>
              <a:rPr lang="en-IN" dirty="0"/>
              <a:t>- </a:t>
            </a:r>
            <a:r>
              <a:rPr lang="en-IN" b="1" dirty="0" err="1"/>
              <a:t>Github</a:t>
            </a:r>
            <a:r>
              <a:rPr lang="en-IN" b="1" dirty="0"/>
              <a:t>: </a:t>
            </a:r>
            <a:r>
              <a:rPr lang="en-IN" dirty="0"/>
              <a:t>https://github.com/MSHaritha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Perform end-to-end EDA on customer banking data</a:t>
            </a:r>
          </a:p>
          <a:p>
            <a:r>
              <a:t>- Use Python for initial data exploration and correlation analysis</a:t>
            </a:r>
          </a:p>
          <a:p>
            <a:r>
              <a:t>- Load data into MySQL for scalable data handling</a:t>
            </a:r>
          </a:p>
          <a:p>
            <a:r>
              <a:t>- Build interactive dashboards in Power BI with DAX</a:t>
            </a:r>
          </a:p>
          <a:p>
            <a:r>
              <a:t>- Enable data-driven decision-making with engaging visuals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3" y="0"/>
            <a:ext cx="9139737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IN" sz="3100">
                <a:solidFill>
                  <a:srgbClr val="FFFFFF"/>
                </a:solidFill>
              </a:rPr>
              <a:t>Dataset 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B3E4A4-B7A3-4DA9-6960-7CD7A8CDC3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891434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MySQL Integration: Data Connection</a:t>
            </a:r>
          </a:p>
        </p:txBody>
      </p:sp>
      <p:pic>
        <p:nvPicPr>
          <p:cNvPr id="3" name="Picture 2" descr="Screenshot 2025-03-30 1238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7" y="879857"/>
            <a:ext cx="8492826" cy="47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3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Python EDA: Data Summary with Pandas</a:t>
            </a:r>
          </a:p>
        </p:txBody>
      </p:sp>
      <p:pic>
        <p:nvPicPr>
          <p:cNvPr id="3" name="Picture 2" descr="Screenshot 2025-03-30 1236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4" y="1018904"/>
            <a:ext cx="7794172" cy="460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4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Python EDA: Correlation Analysis using Seaborn</a:t>
            </a:r>
          </a:p>
        </p:txBody>
      </p:sp>
      <p:pic>
        <p:nvPicPr>
          <p:cNvPr id="3" name="Picture 2" descr="Screenshot 2025-03-30 1237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42" y="779417"/>
            <a:ext cx="8453158" cy="48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58056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rPr lang="en-IN" dirty="0"/>
              <a:t>Home Page </a:t>
            </a:r>
            <a:r>
              <a:rPr dirty="0"/>
              <a:t>Dashboard Highlights</a:t>
            </a:r>
            <a:r>
              <a:rPr lang="en-IN" dirty="0"/>
              <a:t> in Power BI</a:t>
            </a:r>
            <a:endParaRPr dirty="0"/>
          </a:p>
        </p:txBody>
      </p:sp>
      <p:pic>
        <p:nvPicPr>
          <p:cNvPr id="3" name="Picture 2" descr="Screenshot 2025-03-30 1217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1" y="797056"/>
            <a:ext cx="8668397" cy="50551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Loan Analysis Dashboard</a:t>
            </a:r>
          </a:p>
        </p:txBody>
      </p:sp>
      <p:pic>
        <p:nvPicPr>
          <p:cNvPr id="3" name="Picture 2" descr="Screenshot 2025-03-30 1218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8" y="811407"/>
            <a:ext cx="8798543" cy="50233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Deposit Analysis Dashboard</a:t>
            </a:r>
          </a:p>
        </p:txBody>
      </p:sp>
      <p:pic>
        <p:nvPicPr>
          <p:cNvPr id="3" name="Picture 2" descr="Screenshot 2025-03-30 1217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37" y="827256"/>
            <a:ext cx="8730693" cy="49900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</TotalTime>
  <Words>265</Words>
  <Application>Microsoft Office PowerPoint</Application>
  <PresentationFormat>On-screen Show (4:3)</PresentationFormat>
  <Paragraphs>35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End-to-End Banking Dashboard using Power BI, Python, SQL and MS Excel</vt:lpstr>
      <vt:lpstr>Project Objective</vt:lpstr>
      <vt:lpstr>Dataset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Learnings &amp; Tools</vt:lpstr>
      <vt:lpstr>Connect With 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Haritha M</dc:creator>
  <cp:keywords/>
  <dc:description>generated using python-pptx</dc:description>
  <cp:lastModifiedBy>Haritha M</cp:lastModifiedBy>
  <cp:revision>3</cp:revision>
  <dcterms:created xsi:type="dcterms:W3CDTF">2013-01-27T09:14:16Z</dcterms:created>
  <dcterms:modified xsi:type="dcterms:W3CDTF">2025-03-30T07:20:20Z</dcterms:modified>
  <cp:category/>
</cp:coreProperties>
</file>